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4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99" r:id="rId11"/>
    <p:sldId id="300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9144000" cy="5143500" type="screen16x9"/>
  <p:notesSz cx="6858000" cy="9144000"/>
  <p:embeddedFontLst>
    <p:embeddedFont>
      <p:font typeface="Roboto" charset="0"/>
      <p:regular r:id="rId50"/>
      <p:bold r:id="rId51"/>
      <p:italic r:id="rId52"/>
      <p:boldItalic r:id="rId53"/>
    </p:embeddedFont>
    <p:embeddedFont>
      <p:font typeface="Roboto Medium" charset="0"/>
      <p:regular r:id="rId54"/>
      <p:bold r:id="rId55"/>
      <p:italic r:id="rId56"/>
      <p:boldItalic r:id="rId57"/>
    </p:embeddedFont>
    <p:embeddedFont>
      <p:font typeface="Calibri" pitchFamily="3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9B57D613-8823-4BCC-9193-8BB40D64ECEC}">
  <a:tblStyle styleId="{9B57D613-8823-4BCC-9193-8BB40D64EC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34" autoAdjust="0"/>
    <p:restoredTop sz="94667" autoAdjust="0"/>
  </p:normalViewPr>
  <p:slideViewPr>
    <p:cSldViewPr snapToGrid="0">
      <p:cViewPr>
        <p:scale>
          <a:sx n="90" d="100"/>
          <a:sy n="90" d="100"/>
        </p:scale>
        <p:origin x="-801" y="-246"/>
      </p:cViewPr>
      <p:guideLst>
        <p:guide orient="horz" pos="3240"/>
        <p:guide orient="horz"/>
        <p:guide orient="horz" pos="510"/>
        <p:guide pos="5533"/>
        <p:guide pos="3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font" Target="fonts/font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7.fntdata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f7d84ce1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f7d84ce1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f7d84ce1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f7d84ce1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f7d84ce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f7d84ce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ce85d903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ce85d903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ce85d903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ce85d903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f7d84ce1d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f7d84ce1d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3ce85d903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ce85d903d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ce85d903d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ce85d903d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ce85d903d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ce85d903d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ce85d903d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ce85d903d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ce85d903d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ce85d903d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ce85d903d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ce85d903d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ce85d903d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ce85d903d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ce85d903d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ce85d903d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3ce85d903d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ce85d903d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ce85d903d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ce85d903d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ce85d903d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ce85d903d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ce85d903d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ce85d903d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ce85d903d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ce85d903d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ce85d903d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ce85d903d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ce85d903d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ce85d903d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ce85d903d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ce85d903d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ce85d903d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ce85d903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ce85d903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ce85d903d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ce85d903d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ce85d903d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ce85d903d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ce85d903d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ce85d903d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ce85d903d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3ce85d903d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3ce85d903d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3ce85d903d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8210400" cy="1495325"/>
        </p:xfrm>
        <a:graphic>
          <a:graphicData uri="http://schemas.openxmlformats.org/drawingml/2006/table">
            <a:tbl>
              <a:tblPr>
                <a:noFill/>
                <a:tableStyleId>{9B57D613-8823-4BCC-9193-8BB40D64ECEC}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7961150" cy="2807725"/>
        </p:xfrm>
        <a:graphic>
          <a:graphicData uri="http://schemas.openxmlformats.org/drawingml/2006/table">
            <a:tbl>
              <a:tblPr>
                <a:noFill/>
                <a:tableStyleId>{9B57D613-8823-4BCC-9193-8BB40D64ECEC}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лайд с кодом 1">
  <p:cSld name="CUSTOM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лайд с подтемой">
  <p:cSld name="MAIN_POINT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лайд с кодом 2 1">
  <p:cSld name="CUSTOM_2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лайд КОД+ТЕКСТ 1 1">
  <p:cSld name="CUSTOM_4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26" Type="http://schemas.openxmlformats.org/officeDocument/2006/relationships/image" Target="../media/image41.png"/><Relationship Id="rId39" Type="http://schemas.openxmlformats.org/officeDocument/2006/relationships/image" Target="../media/image54.png"/><Relationship Id="rId21" Type="http://schemas.openxmlformats.org/officeDocument/2006/relationships/image" Target="../media/image13.png"/><Relationship Id="rId34" Type="http://schemas.openxmlformats.org/officeDocument/2006/relationships/image" Target="../media/image49.png"/><Relationship Id="rId42" Type="http://schemas.openxmlformats.org/officeDocument/2006/relationships/image" Target="../media/image57.png"/><Relationship Id="rId47" Type="http://schemas.openxmlformats.org/officeDocument/2006/relationships/image" Target="../media/image62.png"/><Relationship Id="rId50" Type="http://schemas.openxmlformats.org/officeDocument/2006/relationships/image" Target="../media/image65.png"/><Relationship Id="rId55" Type="http://schemas.openxmlformats.org/officeDocument/2006/relationships/image" Target="../media/image70.png"/><Relationship Id="rId63" Type="http://schemas.openxmlformats.org/officeDocument/2006/relationships/image" Target="../media/image78.png"/><Relationship Id="rId68" Type="http://schemas.openxmlformats.org/officeDocument/2006/relationships/image" Target="../media/image83.png"/><Relationship Id="rId7" Type="http://schemas.openxmlformats.org/officeDocument/2006/relationships/image" Target="../media/image24.png"/><Relationship Id="rId71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0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45" Type="http://schemas.openxmlformats.org/officeDocument/2006/relationships/image" Target="../media/image60.png"/><Relationship Id="rId53" Type="http://schemas.openxmlformats.org/officeDocument/2006/relationships/image" Target="../media/image68.png"/><Relationship Id="rId58" Type="http://schemas.openxmlformats.org/officeDocument/2006/relationships/image" Target="../media/image73.png"/><Relationship Id="rId66" Type="http://schemas.openxmlformats.org/officeDocument/2006/relationships/image" Target="../media/image81.png"/><Relationship Id="rId5" Type="http://schemas.openxmlformats.org/officeDocument/2006/relationships/image" Target="../media/image19.png"/><Relationship Id="rId15" Type="http://schemas.openxmlformats.org/officeDocument/2006/relationships/image" Target="../media/image32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49" Type="http://schemas.openxmlformats.org/officeDocument/2006/relationships/image" Target="../media/image64.png"/><Relationship Id="rId57" Type="http://schemas.openxmlformats.org/officeDocument/2006/relationships/image" Target="../media/image72.png"/><Relationship Id="rId61" Type="http://schemas.openxmlformats.org/officeDocument/2006/relationships/image" Target="../media/image76.png"/><Relationship Id="rId10" Type="http://schemas.openxmlformats.org/officeDocument/2006/relationships/image" Target="../media/image27.png"/><Relationship Id="rId19" Type="http://schemas.openxmlformats.org/officeDocument/2006/relationships/image" Target="../media/image35.png"/><Relationship Id="rId31" Type="http://schemas.openxmlformats.org/officeDocument/2006/relationships/image" Target="../media/image46.png"/><Relationship Id="rId44" Type="http://schemas.openxmlformats.org/officeDocument/2006/relationships/image" Target="../media/image59.png"/><Relationship Id="rId52" Type="http://schemas.openxmlformats.org/officeDocument/2006/relationships/image" Target="../media/image67.png"/><Relationship Id="rId60" Type="http://schemas.openxmlformats.org/officeDocument/2006/relationships/image" Target="../media/image75.png"/><Relationship Id="rId65" Type="http://schemas.openxmlformats.org/officeDocument/2006/relationships/image" Target="../media/image80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43" Type="http://schemas.openxmlformats.org/officeDocument/2006/relationships/image" Target="../media/image58.png"/><Relationship Id="rId48" Type="http://schemas.openxmlformats.org/officeDocument/2006/relationships/image" Target="../media/image63.png"/><Relationship Id="rId56" Type="http://schemas.openxmlformats.org/officeDocument/2006/relationships/image" Target="../media/image71.png"/><Relationship Id="rId64" Type="http://schemas.openxmlformats.org/officeDocument/2006/relationships/image" Target="../media/image79.png"/><Relationship Id="rId69" Type="http://schemas.openxmlformats.org/officeDocument/2006/relationships/image" Target="../media/image84.png"/><Relationship Id="rId8" Type="http://schemas.openxmlformats.org/officeDocument/2006/relationships/image" Target="../media/image25.png"/><Relationship Id="rId51" Type="http://schemas.openxmlformats.org/officeDocument/2006/relationships/image" Target="../media/image66.png"/><Relationship Id="rId3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openxmlformats.org/officeDocument/2006/relationships/image" Target="../media/image33.png"/><Relationship Id="rId25" Type="http://schemas.openxmlformats.org/officeDocument/2006/relationships/image" Target="../media/image40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46" Type="http://schemas.openxmlformats.org/officeDocument/2006/relationships/image" Target="../media/image61.png"/><Relationship Id="rId59" Type="http://schemas.openxmlformats.org/officeDocument/2006/relationships/image" Target="../media/image74.png"/><Relationship Id="rId67" Type="http://schemas.openxmlformats.org/officeDocument/2006/relationships/image" Target="../media/image82.png"/><Relationship Id="rId20" Type="http://schemas.openxmlformats.org/officeDocument/2006/relationships/image" Target="../media/image36.png"/><Relationship Id="rId41" Type="http://schemas.openxmlformats.org/officeDocument/2006/relationships/image" Target="../media/image56.png"/><Relationship Id="rId54" Type="http://schemas.openxmlformats.org/officeDocument/2006/relationships/image" Target="../media/image69.png"/><Relationship Id="rId62" Type="http://schemas.openxmlformats.org/officeDocument/2006/relationships/image" Target="../media/image77.png"/><Relationship Id="rId70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7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osatom/articles/841842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8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rgeiAidinov/pg_diploma/blob/master/src/main/resources/db/changelog/functions/passenger_load_factor_optimized.sql" TargetMode="External"/><Relationship Id="rId2" Type="http://schemas.openxmlformats.org/officeDocument/2006/relationships/hyperlink" Target="https://github.com/SergeiAidinov/pg_diploma/blob/master/src/main/resources/db/changelog/functions/passenger_load_factor.sql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SergeiAidinov/pg_diploma/blob/master/src/main/resources/db/changelog/functions/fill_table_flights_load_factor.sq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1" y="-3823465"/>
            <a:ext cx="9144000" cy="833481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28460" y="797832"/>
            <a:ext cx="7584300" cy="134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2800" b="1" dirty="0" smtClean="0">
                <a:solidFill>
                  <a:schemeClr val="bg1"/>
                </a:solidFill>
                <a:latin typeface="Roboto" charset="0"/>
                <a:ea typeface="Roboto" charset="0"/>
              </a:rPr>
              <a:t>Проектирование и реализация логики запросов для базы данных авиаперевозок на базе </a:t>
            </a:r>
            <a:r>
              <a:rPr lang="ru-RU" sz="2800" b="1" dirty="0" err="1" smtClean="0">
                <a:solidFill>
                  <a:schemeClr val="bg1"/>
                </a:solidFill>
                <a:latin typeface="Roboto" charset="0"/>
                <a:ea typeface="Roboto" charset="0"/>
              </a:rPr>
              <a:t>PostgreSQL</a:t>
            </a:r>
            <a:r>
              <a:rPr lang="ru-RU" sz="2800" b="1" dirty="0" smtClean="0">
                <a:solidFill>
                  <a:schemeClr val="bg1"/>
                </a:solidFill>
                <a:latin typeface="Roboto" charset="0"/>
                <a:ea typeface="Roboto" charset="0"/>
              </a:rPr>
              <a:t> и PL/</a:t>
            </a:r>
            <a:r>
              <a:rPr lang="ru-RU" sz="2800" b="1" dirty="0" err="1" smtClean="0">
                <a:solidFill>
                  <a:schemeClr val="bg1"/>
                </a:solidFill>
                <a:latin typeface="Roboto" charset="0"/>
                <a:ea typeface="Roboto" charset="0"/>
              </a:rPr>
              <a:t>pgSQL</a:t>
            </a:r>
            <a:endParaRPr sz="2800" b="1" dirty="0">
              <a:solidFill>
                <a:schemeClr val="bg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57692" y="3051008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540817" y="2766527"/>
            <a:ext cx="486627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2000" dirty="0" err="1" smtClean="0">
                <a:solidFill>
                  <a:schemeClr val="bg1"/>
                </a:solidFill>
                <a:latin typeface="Roboto" charset="0"/>
                <a:ea typeface="Roboto" charset="0"/>
              </a:rPr>
              <a:t>PostgreSQL</a:t>
            </a:r>
            <a:r>
              <a:rPr lang="ru-RU" sz="2000" dirty="0" smtClean="0">
                <a:solidFill>
                  <a:schemeClr val="bg1"/>
                </a:solidFill>
                <a:latin typeface="Roboto" charset="0"/>
                <a:ea typeface="Roboto" charset="0"/>
              </a:rPr>
              <a:t> для администраторов баз данных и разработчиков </a:t>
            </a:r>
            <a:endParaRPr sz="2000" dirty="0">
              <a:solidFill>
                <a:schemeClr val="bg1"/>
              </a:solidFill>
              <a:latin typeface="Roboto" charset="0"/>
              <a:ea typeface="Roboto" charset="0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/>
        </p:nvGraphicFramePr>
        <p:xfrm>
          <a:off x="952500" y="1718400"/>
          <a:ext cx="7239000" cy="1853064"/>
        </p:xfrm>
        <a:graphic>
          <a:graphicData uri="http://schemas.openxmlformats.org/drawingml/2006/table">
            <a:tbl>
              <a:tblPr>
                <a:noFill/>
                <a:tableStyleId>{9B57D613-8823-4BCC-9193-8BB40D64ECEC}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pSp>
        <p:nvGrpSpPr>
          <p:cNvPr id="214" name="Google Shape;214;p42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215" name="Google Shape;21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16" name="Google Shape;216;p42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4545" y="4262483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1471" y="39852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37883" y="39791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07788" y="32884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710770" y="33524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4375738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078625" y="58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121933" y="113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197364" y="40235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7175125" y="33704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4540306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300" y="2760755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1" name="Google Shape;34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170" y="3726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2" name="Google Shape;34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668" y="510640"/>
            <a:ext cx="765850" cy="11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2750" y="586627"/>
            <a:ext cx="1397868" cy="10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750" y="623231"/>
            <a:ext cx="880325" cy="89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7775" y="1972625"/>
            <a:ext cx="880324" cy="8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38025" y="1871888"/>
            <a:ext cx="1081150" cy="10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95678" y="3300686"/>
            <a:ext cx="941925" cy="10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8466" y="1689619"/>
            <a:ext cx="880325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7949" y="3180927"/>
            <a:ext cx="941925" cy="108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solidFill>
                  <a:schemeClr val="dk1"/>
                </a:solidFill>
              </a:rPr>
              <a:t>Меня хорошо видно</a:t>
            </a:r>
            <a:endParaRPr sz="4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>
                <a:solidFill>
                  <a:schemeClr val="dk1"/>
                </a:solidFill>
              </a:rPr>
              <a:t>&amp; слышно?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>
            <a:spLocks noGrp="1"/>
          </p:cNvSpPr>
          <p:nvPr>
            <p:ph type="title"/>
          </p:nvPr>
        </p:nvSpPr>
        <p:spPr>
          <a:xfrm>
            <a:off x="548556" y="1594106"/>
            <a:ext cx="73797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ru"/>
              <a:t>Материал для моделирования</a:t>
            </a:r>
            <a:endParaRPr sz="3600">
              <a:solidFill>
                <a:srgbClr val="FBFBF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endParaRPr sz="2800">
              <a:solidFill>
                <a:srgbClr val="FBFB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2"/>
          <p:cNvSpPr/>
          <p:nvPr/>
        </p:nvSpPr>
        <p:spPr>
          <a:xfrm>
            <a:off x="494025" y="682688"/>
            <a:ext cx="6167400" cy="1070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Название подтемы</a:t>
            </a:r>
            <a:endParaRPr sz="3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2" name="Google Shape;3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100" y="1077650"/>
            <a:ext cx="1078825" cy="12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3F299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53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374" name="Google Shape;374;p54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54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550" y="388995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800" y="231210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>
            <a:spLocks noGrp="1"/>
          </p:cNvSpPr>
          <p:nvPr>
            <p:ph type="title"/>
          </p:nvPr>
        </p:nvSpPr>
        <p:spPr>
          <a:xfrm>
            <a:off x="611950" y="318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6203150" y="1392225"/>
            <a:ext cx="2490600" cy="309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>
            <a:spLocks noGrp="1"/>
          </p:cNvSpPr>
          <p:nvPr>
            <p:ph type="title"/>
          </p:nvPr>
        </p:nvSpPr>
        <p:spPr>
          <a:xfrm>
            <a:off x="638800" y="3511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sp>
        <p:nvSpPr>
          <p:cNvPr id="396" name="Google Shape;396;p57"/>
          <p:cNvSpPr txBox="1"/>
          <p:nvPr/>
        </p:nvSpPr>
        <p:spPr>
          <a:xfrm>
            <a:off x="611950" y="1269600"/>
            <a:ext cx="6066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 мониторинге работы самих приложений.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 приложений и что такое трассировка.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клиента может проходить через несколько различных микросервисов.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зависимости от различных аспектов, этот путь может состоять из разных узлов.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/>
        </p:nvSpPr>
        <p:spPr>
          <a:xfrm>
            <a:off x="80057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8"/>
          <p:cNvSpPr txBox="1">
            <a:spLocks noGrp="1"/>
          </p:cNvSpPr>
          <p:nvPr>
            <p:ph type="title"/>
          </p:nvPr>
        </p:nvSpPr>
        <p:spPr>
          <a:xfrm>
            <a:off x="611950" y="3508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146812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3353375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>
            <a:spLocks noGrp="1"/>
          </p:cNvSpPr>
          <p:nvPr>
            <p:ph type="title"/>
          </p:nvPr>
        </p:nvSpPr>
        <p:spPr>
          <a:xfrm>
            <a:off x="623400" y="34559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411" name="Google Shape;411;p59"/>
          <p:cNvGraphicFramePr/>
          <p:nvPr/>
        </p:nvGraphicFramePr>
        <p:xfrm>
          <a:off x="623400" y="1392000"/>
          <a:ext cx="7239000" cy="1828750"/>
        </p:xfrm>
        <a:graphic>
          <a:graphicData uri="http://schemas.openxmlformats.org/drawingml/2006/table">
            <a:tbl>
              <a:tblPr>
                <a:noFill/>
                <a:tableStyleId>{9B57D613-8823-4BCC-9193-8BB40D64ECEC}</a:tableStyleId>
              </a:tblPr>
              <a:tblGrid>
                <a:gridCol w="489425"/>
                <a:gridCol w="6749575"/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>
            <a:spLocks noGrp="1"/>
          </p:cNvSpPr>
          <p:nvPr>
            <p:ph type="title"/>
          </p:nvPr>
        </p:nvSpPr>
        <p:spPr>
          <a:xfrm>
            <a:off x="611950" y="326500"/>
            <a:ext cx="82143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sp>
        <p:nvSpPr>
          <p:cNvPr id="418" name="Google Shape;418;p60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0"/>
          <p:cNvSpPr/>
          <p:nvPr/>
        </p:nvSpPr>
        <p:spPr>
          <a:xfrm>
            <a:off x="5306100" y="0"/>
            <a:ext cx="3837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425" name="Google Shape;425;p61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61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61"/>
          <p:cNvGrpSpPr/>
          <p:nvPr/>
        </p:nvGrpSpPr>
        <p:grpSpPr>
          <a:xfrm>
            <a:off x="6080501" y="248200"/>
            <a:ext cx="2783324" cy="1153950"/>
            <a:chOff x="6567151" y="248200"/>
            <a:chExt cx="2783324" cy="1153950"/>
          </a:xfrm>
        </p:grpSpPr>
        <p:pic>
          <p:nvPicPr>
            <p:cNvPr id="432" name="Google Shape;432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67151" y="248200"/>
              <a:ext cx="2783324" cy="11539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61"/>
            <p:cNvSpPr txBox="1"/>
            <p:nvPr/>
          </p:nvSpPr>
          <p:spPr>
            <a:xfrm>
              <a:off x="6966546" y="434875"/>
              <a:ext cx="22215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>
                  <a:latin typeface="Roboto"/>
                  <a:ea typeface="Roboto"/>
                  <a:cs typeface="Roboto"/>
                  <a:sym typeface="Roboto"/>
                </a:rPr>
                <a:t>поменяйте иконки на подходящие по смыслу (слайд 100)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600" dirty="0"/>
              <a:t>Защита проекта</a:t>
            </a:r>
            <a:endParaRPr sz="2600" dirty="0"/>
          </a:p>
          <a:p>
            <a:pPr>
              <a:buSzPts val="1100"/>
            </a:pPr>
            <a:r>
              <a:rPr lang="ru" sz="2600" dirty="0"/>
              <a:t>Тема: </a:t>
            </a:r>
            <a:r>
              <a:rPr lang="ru-RU" sz="2600" dirty="0" smtClean="0"/>
              <a:t>Проектирование и реализация логики запросов для базы данных авиаперевозок на базе </a:t>
            </a:r>
            <a:r>
              <a:rPr lang="ru-RU" sz="2600" dirty="0" err="1" smtClean="0"/>
              <a:t>PostgreSQL</a:t>
            </a:r>
            <a:r>
              <a:rPr lang="ru-RU" sz="2600" dirty="0" smtClean="0"/>
              <a:t> и PL/</a:t>
            </a:r>
            <a:r>
              <a:rPr lang="ru-RU" sz="2600" dirty="0" err="1" smtClean="0"/>
              <a:t>pgSQL</a:t>
            </a:r>
            <a:endParaRPr lang="ru" sz="26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32050" y="2085876"/>
            <a:ext cx="2318400" cy="2318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Сергей Айдинов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J</a:t>
            </a:r>
            <a:r>
              <a:rPr lang="en-US" sz="1300" dirty="0" err="1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ava</a:t>
            </a:r>
            <a:r>
              <a:rPr lang="en-US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-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программист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Сертифицированный </a:t>
            </a:r>
            <a:r>
              <a:rPr lang="en-US" sz="1300" dirty="0" smtClean="0">
                <a:latin typeface="Roboto Medium"/>
                <a:ea typeface="Roboto Medium"/>
                <a:cs typeface="Roboto Medium"/>
                <a:sym typeface="Roboto Medium"/>
              </a:rPr>
              <a:t>Spring - </a:t>
            </a:r>
            <a:r>
              <a:rPr lang="ru-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разработчик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>
            <a:spLocks noGrp="1"/>
          </p:cNvSpPr>
          <p:nvPr>
            <p:ph type="title"/>
          </p:nvPr>
        </p:nvSpPr>
        <p:spPr>
          <a:xfrm>
            <a:off x="500550" y="2805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Сравнение двух кейсов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endParaRPr/>
          </a:p>
        </p:txBody>
      </p:sp>
      <p:sp>
        <p:nvSpPr>
          <p:cNvPr id="439" name="Google Shape;439;p62"/>
          <p:cNvSpPr/>
          <p:nvPr/>
        </p:nvSpPr>
        <p:spPr>
          <a:xfrm>
            <a:off x="47951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62"/>
          <p:cNvSpPr/>
          <p:nvPr/>
        </p:nvSpPr>
        <p:spPr>
          <a:xfrm>
            <a:off x="9343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2"/>
          <p:cNvSpPr txBox="1"/>
          <p:nvPr/>
        </p:nvSpPr>
        <p:spPr>
          <a:xfrm>
            <a:off x="1040225" y="1993025"/>
            <a:ext cx="3414600" cy="16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похожи на атомы, которые складываются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62"/>
          <p:cNvSpPr txBox="1"/>
          <p:nvPr/>
        </p:nvSpPr>
        <p:spPr>
          <a:xfrm>
            <a:off x="5005100" y="2000675"/>
            <a:ext cx="32046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примеров: текущая глубина очереди может быть смоделирована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индикатор, количество входящих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1040225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Кейс 1</a:t>
            </a:r>
            <a:endParaRPr sz="1700" b="1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5005100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2AB7E4"/>
                </a:solidFill>
                <a:latin typeface="Roboto"/>
                <a:ea typeface="Roboto"/>
                <a:cs typeface="Roboto"/>
                <a:sym typeface="Roboto"/>
              </a:rPr>
              <a:t>Кейс 2</a:t>
            </a:r>
            <a:endParaRPr sz="1700" b="1">
              <a:solidFill>
                <a:srgbClr val="2AB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50" y="0"/>
            <a:ext cx="92160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3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63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63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3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3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63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461" name="Google Shape;461;p64"/>
          <p:cNvSpPr/>
          <p:nvPr/>
        </p:nvSpPr>
        <p:spPr>
          <a:xfrm>
            <a:off x="6148300" y="1441775"/>
            <a:ext cx="2623800" cy="3105900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6237700" y="188865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3" name="Google Shape;463;p64"/>
          <p:cNvSpPr txBox="1"/>
          <p:nvPr/>
        </p:nvSpPr>
        <p:spPr>
          <a:xfrm>
            <a:off x="600400" y="1584975"/>
            <a:ext cx="5053500" cy="2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Какими средствами и как можно осуществлять сбор метрик с приложений и что такое трассировка.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000" y="3843575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0" name="Google Shape;470;p65"/>
          <p:cNvGraphicFramePr/>
          <p:nvPr/>
        </p:nvGraphicFramePr>
        <p:xfrm>
          <a:off x="4917613" y="643800"/>
          <a:ext cx="3795750" cy="3910606"/>
        </p:xfrm>
        <a:graphic>
          <a:graphicData uri="http://schemas.openxmlformats.org/drawingml/2006/table">
            <a:tbl>
              <a:tblPr>
                <a:noFill/>
                <a:tableStyleId>{9B57D613-8823-4BCC-9193-8BB40D64ECEC}</a:tableStyleId>
              </a:tblPr>
              <a:tblGrid>
                <a:gridCol w="3795750"/>
              </a:tblGrid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102470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245367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3882650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766" y="2154250"/>
            <a:ext cx="1432496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79" name="Google Shape;4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38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0" name="Google Shape;48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124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1" name="Google Shape;48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327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2" name="Google Shape;48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794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3" name="Google Shape;483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4655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84" name="Google Shape;484;p66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485" name="Google Shape;485;p66"/>
          <p:cNvSpPr txBox="1"/>
          <p:nvPr/>
        </p:nvSpPr>
        <p:spPr>
          <a:xfrm>
            <a:off x="66674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6"/>
          <p:cNvSpPr txBox="1"/>
          <p:nvPr/>
        </p:nvSpPr>
        <p:spPr>
          <a:xfrm>
            <a:off x="2051513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66"/>
          <p:cNvSpPr txBox="1"/>
          <p:nvPr/>
        </p:nvSpPr>
        <p:spPr>
          <a:xfrm>
            <a:off x="342604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66"/>
          <p:cNvSpPr txBox="1"/>
          <p:nvPr/>
        </p:nvSpPr>
        <p:spPr>
          <a:xfrm>
            <a:off x="479697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6175865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751832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490" y="3229250"/>
            <a:ext cx="1489885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2" name="Google Shape;4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75" y="3229251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3" name="Google Shape;49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522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4" name="Google Shape;49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166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5" name="Google Shape;49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3507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6" name="Google Shape;4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4569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97" name="Google Shape;497;p66"/>
          <p:cNvSpPr txBox="1"/>
          <p:nvPr/>
        </p:nvSpPr>
        <p:spPr>
          <a:xfrm>
            <a:off x="57681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201706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344666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 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6"/>
          <p:cNvSpPr txBox="1"/>
          <p:nvPr/>
        </p:nvSpPr>
        <p:spPr>
          <a:xfrm>
            <a:off x="487250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630664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6"/>
          <p:cNvSpPr txBox="1"/>
          <p:nvPr/>
        </p:nvSpPr>
        <p:spPr>
          <a:xfrm>
            <a:off x="770288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8" name="Google Shape;5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9" name="Google Shape;5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10" name="Google Shape;51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11" name="Google Shape;511;p6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6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16" name="Google Shape;516;p67"/>
          <p:cNvGraphicFramePr/>
          <p:nvPr/>
        </p:nvGraphicFramePr>
        <p:xfrm>
          <a:off x="922850" y="3116575"/>
          <a:ext cx="7239000" cy="1286988"/>
        </p:xfrm>
        <a:graphic>
          <a:graphicData uri="http://schemas.openxmlformats.org/drawingml/2006/table">
            <a:tbl>
              <a:tblPr>
                <a:noFill/>
                <a:tableStyleId>{9B57D613-8823-4BCC-9193-8BB40D64ECEC}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2" name="Google Shape;5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3" name="Google Shape;5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4" name="Google Shape;5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5" name="Google Shape;52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26" name="Google Shape;526;p6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27" name="Google Shape;527;p6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6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32" name="Google Shape;532;p68"/>
          <p:cNvGraphicFramePr/>
          <p:nvPr/>
        </p:nvGraphicFramePr>
        <p:xfrm>
          <a:off x="496600" y="3116575"/>
          <a:ext cx="8275500" cy="1286988"/>
        </p:xfrm>
        <a:graphic>
          <a:graphicData uri="http://schemas.openxmlformats.org/drawingml/2006/table">
            <a:tbl>
              <a:tblPr>
                <a:noFill/>
                <a:tableStyleId>{9B57D613-8823-4BCC-9193-8BB40D64ECEC}</a:tableStyleId>
              </a:tblPr>
              <a:tblGrid>
                <a:gridCol w="1655100"/>
                <a:gridCol w="1655100"/>
                <a:gridCol w="1655100"/>
                <a:gridCol w="1655100"/>
                <a:gridCol w="165510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8" name="Google Shape;5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9" name="Google Shape;5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0" name="Google Shape;54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1" name="Google Shape;54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42" name="Google Shape;542;p6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43" name="Google Shape;543;p6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6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6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8" name="Google Shape;548;p69"/>
          <p:cNvGraphicFramePr/>
          <p:nvPr/>
        </p:nvGraphicFramePr>
        <p:xfrm>
          <a:off x="2781050" y="1435100"/>
          <a:ext cx="5494225" cy="3543150"/>
        </p:xfrm>
        <a:graphic>
          <a:graphicData uri="http://schemas.openxmlformats.org/drawingml/2006/table">
            <a:tbl>
              <a:tblPr>
                <a:noFill/>
                <a:tableStyleId>{9B57D613-8823-4BCC-9193-8BB40D64ECEC}</a:tableStyleId>
              </a:tblPr>
              <a:tblGrid>
                <a:gridCol w="5494225"/>
              </a:tblGrid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7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7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7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7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7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7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561" name="Google Shape;561;p7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7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7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7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7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7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7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>
            <a:spLocks noGrp="1"/>
          </p:cNvSpPr>
          <p:nvPr>
            <p:ph type="title"/>
          </p:nvPr>
        </p:nvSpPr>
        <p:spPr>
          <a:xfrm>
            <a:off x="623400" y="4205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575" name="Google Shape;575;p7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7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7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578" name="Google Shape;578;p71"/>
          <p:cNvCxnSpPr>
            <a:stCxn id="577" idx="1"/>
            <a:endCxn id="576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584" name="Google Shape;584;p7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590" name="Google Shape;590;p73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и текстом </a:t>
            </a:r>
            <a:endParaRPr/>
          </a:p>
        </p:txBody>
      </p:sp>
      <p:sp>
        <p:nvSpPr>
          <p:cNvPr id="596" name="Google Shape;596;p7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</a:t>
            </a:r>
            <a:r>
              <a:rPr lang="ru">
                <a:solidFill>
                  <a:srgbClr val="0645AD"/>
                </a:solidFill>
              </a:rPr>
              <a:t> 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строку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/>
          </a:p>
        </p:txBody>
      </p:sp>
      <p:sp>
        <p:nvSpPr>
          <p:cNvPr id="597" name="Google Shape;597;p74"/>
          <p:cNvSpPr txBox="1">
            <a:spLocks noGrp="1"/>
          </p:cNvSpPr>
          <p:nvPr>
            <p:ph type="subTitle" idx="1"/>
          </p:nvPr>
        </p:nvSpPr>
        <p:spPr>
          <a:xfrm>
            <a:off x="530000" y="1152250"/>
            <a:ext cx="7862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1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2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3</a:t>
            </a:r>
            <a:endParaRPr sz="15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3" name="Google Shape;603;p75"/>
          <p:cNvGraphicFramePr/>
          <p:nvPr/>
        </p:nvGraphicFramePr>
        <p:xfrm>
          <a:off x="654850" y="1367200"/>
          <a:ext cx="7834275" cy="2966490"/>
        </p:xfrm>
        <a:graphic>
          <a:graphicData uri="http://schemas.openxmlformats.org/drawingml/2006/table">
            <a:tbl>
              <a:tblPr>
                <a:noFill/>
                <a:tableStyleId>{9B57D613-8823-4BCC-9193-8BB40D64ECEC}</a:tableStyleId>
              </a:tblPr>
              <a:tblGrid>
                <a:gridCol w="2269775"/>
                <a:gridCol w="2636825"/>
                <a:gridCol w="2927675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>
            <a:spLocks noGrp="1"/>
          </p:cNvSpPr>
          <p:nvPr>
            <p:ph type="title"/>
          </p:nvPr>
        </p:nvSpPr>
        <p:spPr>
          <a:xfrm>
            <a:off x="608700" y="4294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9" name="Google Shape;609;p76"/>
          <p:cNvGraphicFramePr/>
          <p:nvPr/>
        </p:nvGraphicFramePr>
        <p:xfrm>
          <a:off x="608700" y="1378725"/>
          <a:ext cx="7961150" cy="2807725"/>
        </p:xfrm>
        <a:graphic>
          <a:graphicData uri="http://schemas.openxmlformats.org/drawingml/2006/table">
            <a:tbl>
              <a:tblPr>
                <a:noFill/>
                <a:tableStyleId>{9B57D613-8823-4BCC-9193-8BB40D64ECEC}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7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6" name="Google Shape;616;p77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818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30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" sz="3000" b="1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723900" y="1063181"/>
            <a:ext cx="792480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1600" dirty="0" smtClean="0"/>
              <a:t>Цель проекта: научиться писать простые функции на языке </a:t>
            </a:r>
            <a:r>
              <a:rPr lang="fr-FR" sz="1600" dirty="0" smtClean="0"/>
              <a:t>PL</a:t>
            </a:r>
            <a:r>
              <a:rPr lang="ru-RU" sz="1600" dirty="0" smtClean="0"/>
              <a:t>/</a:t>
            </a:r>
            <a:r>
              <a:rPr lang="en-US" sz="1600" dirty="0" err="1" smtClean="0"/>
              <a:t>pgSQL</a:t>
            </a:r>
            <a:endParaRPr lang="en-US" sz="1600" dirty="0" smtClean="0"/>
          </a:p>
          <a:p>
            <a:pPr lvl="0"/>
            <a:endParaRPr lang="en-US" sz="1600" dirty="0" smtClean="0"/>
          </a:p>
          <a:p>
            <a:r>
              <a:rPr lang="ru-RU" sz="1600" dirty="0" smtClean="0"/>
              <a:t>Задачи, выполняемые в рамках работы: </a:t>
            </a:r>
            <a:endParaRPr lang="en-US" sz="1600" dirty="0" smtClean="0"/>
          </a:p>
          <a:p>
            <a:endParaRPr lang="ru-RU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/>
              <a:t>Разработка функций на языке PL/</a:t>
            </a:r>
            <a:r>
              <a:rPr lang="ru-RU" sz="1600" dirty="0" err="1" smtClean="0"/>
              <a:t>pgSQL</a:t>
            </a:r>
            <a:r>
              <a:rPr lang="ru-RU" sz="1600" dirty="0" smtClean="0"/>
              <a:t> для автоматизации поиска сведений по заданным поисковым критериям.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/>
              <a:t>Использование утилиты </a:t>
            </a:r>
            <a:r>
              <a:rPr lang="en-US" sz="1600" dirty="0" err="1" smtClean="0"/>
              <a:t>liquibase</a:t>
            </a:r>
            <a:r>
              <a:rPr lang="en-US" sz="1600" dirty="0" smtClean="0"/>
              <a:t> </a:t>
            </a:r>
            <a:r>
              <a:rPr lang="ru-RU" sz="1600" dirty="0" smtClean="0"/>
              <a:t>для «накатывания» функций.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/>
              <a:t>Проведение тестирования и отладки функций, включая обработку исключительных ситуаций (слишком много данных в выборке и т.д.).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/>
              <a:t>Разработка простого </a:t>
            </a:r>
            <a:r>
              <a:rPr lang="ru-RU" sz="1600" dirty="0" err="1" smtClean="0"/>
              <a:t>бэк</a:t>
            </a:r>
            <a:r>
              <a:rPr lang="ru-RU" sz="1600" dirty="0" smtClean="0"/>
              <a:t> - приложения на языке программирования </a:t>
            </a:r>
            <a:r>
              <a:rPr lang="en-US" sz="1600" dirty="0" smtClean="0"/>
              <a:t>Java </a:t>
            </a:r>
            <a:r>
              <a:rPr lang="ru-RU" sz="1600" dirty="0" smtClean="0"/>
              <a:t>для вызова процедур и отображения результатов.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/>
              <a:t>Подготовка презентации и демонстрация работы системы на тестовых данных.</a:t>
            </a:r>
            <a:endParaRPr lang="ru-RU" sz="1600" dirty="0" smtClean="0">
              <a:latin typeface="Roboto" charset="0"/>
              <a:ea typeface="Roboto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514350"/>
            <a:r>
              <a:rPr lang="ru" sz="3000" dirty="0"/>
              <a:t>Какие технологии </a:t>
            </a:r>
            <a:r>
              <a:rPr lang="ru" sz="3000" dirty="0" smtClean="0"/>
              <a:t>использовались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500550" y="1426469"/>
            <a:ext cx="8520600" cy="2474266"/>
          </a:xfrm>
        </p:spPr>
        <p:txBody>
          <a:bodyPr/>
          <a:lstStyle/>
          <a:p>
            <a:pPr marL="47625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Система управления базами данных </a:t>
            </a:r>
            <a:r>
              <a:rPr lang="fr-FR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PostgrSQL</a:t>
            </a:r>
            <a:endParaRPr lang="ru-RU" sz="160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625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Процедурное расширение языка SQL PL/</a:t>
            </a:r>
            <a:r>
              <a:rPr lang="ru-RU" sz="160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pgSQL</a:t>
            </a:r>
            <a:endParaRPr lang="ru-RU" sz="160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625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Утилита </a:t>
            </a:r>
            <a:r>
              <a:rPr lang="ru-RU" sz="160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Liquibase</a:t>
            </a:r>
            <a:endParaRPr lang="ru-RU" sz="160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625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Фреймворк </a:t>
            </a:r>
            <a:r>
              <a:rPr lang="fr-FR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 Boot</a:t>
            </a:r>
            <a:endParaRPr lang="ru-RU" sz="160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625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Интегрированная среда разработки программного обеспечения </a:t>
            </a:r>
            <a:r>
              <a:rPr lang="ru-RU" sz="160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IntelliJ</a:t>
            </a:r>
            <a:r>
              <a:rPr lang="ru-RU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IDEA</a:t>
            </a:r>
          </a:p>
          <a:p>
            <a:pPr marL="47625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Графический клиент для работы с базами данных </a:t>
            </a:r>
            <a:r>
              <a:rPr lang="en-US" sz="160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Dbeaver</a:t>
            </a:r>
            <a:endParaRPr lang="ru-RU" sz="160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479408" y="299011"/>
            <a:ext cx="8520600" cy="4304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ru-RU" sz="2800" dirty="0" smtClean="0">
                <a:latin typeface="+mj-lt"/>
                <a:ea typeface="Roboto" charset="0"/>
              </a:rPr>
              <a:t>Фактор загрузки самолета</a:t>
            </a:r>
            <a:r>
              <a:rPr lang="ru-RU" sz="1200" b="0" dirty="0" smtClean="0">
                <a:latin typeface="+mj-lt"/>
                <a:ea typeface="Roboto" charset="0"/>
              </a:rPr>
              <a:t/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b="0" dirty="0" smtClean="0">
                <a:latin typeface="+mj-lt"/>
                <a:ea typeface="Roboto" charset="0"/>
              </a:rPr>
              <a:t/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b="0" dirty="0" smtClean="0">
                <a:latin typeface="+mj-lt"/>
                <a:ea typeface="Roboto" charset="0"/>
              </a:rPr>
              <a:t>Функция, вычисляющая фактор загрузки самолета (т.е. отношение количества проданных билетов к общему количеству мест в самолете) В качестве параметров функция принимает минимальный и максимальный факторы загрузки и возвращает список рейсов, где фактор загрузки находится в указанных пределах (включительно). </a:t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b="0" dirty="0" smtClean="0">
                <a:latin typeface="+mj-lt"/>
                <a:ea typeface="Roboto" charset="0"/>
              </a:rPr>
              <a:t>Функция возвращает следующую таблицу:</a:t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b="0" dirty="0" smtClean="0">
                <a:latin typeface="+mj-lt"/>
                <a:ea typeface="Roboto" charset="0"/>
              </a:rPr>
              <a:t/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100" dirty="0" smtClean="0">
                <a:latin typeface="+mj-lt"/>
                <a:ea typeface="Roboto" charset="0"/>
                <a:cs typeface="Times New Roman"/>
              </a:rPr>
              <a:t/>
            </a:r>
            <a:br>
              <a:rPr lang="ru-RU" sz="1100" dirty="0" smtClean="0">
                <a:latin typeface="+mj-lt"/>
                <a:ea typeface="Roboto" charset="0"/>
                <a:cs typeface="Times New Roman"/>
              </a:rPr>
            </a:br>
            <a:r>
              <a:rPr lang="ru-RU" sz="1200" b="0" dirty="0" smtClean="0">
                <a:latin typeface="+mj-lt"/>
                <a:ea typeface="Roboto" charset="0"/>
              </a:rPr>
              <a:t/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b="0" dirty="0" smtClean="0">
                <a:latin typeface="+mj-lt"/>
                <a:ea typeface="Roboto" charset="0"/>
              </a:rPr>
              <a:t>В колонку </a:t>
            </a:r>
            <a:r>
              <a:rPr lang="en-US" sz="1200" b="0" dirty="0" smtClean="0">
                <a:latin typeface="+mj-lt"/>
                <a:ea typeface="Roboto" charset="0"/>
              </a:rPr>
              <a:t>metadata </a:t>
            </a:r>
            <a:r>
              <a:rPr lang="ru-RU" sz="1200" b="0" dirty="0" smtClean="0">
                <a:latin typeface="+mj-lt"/>
                <a:ea typeface="Roboto" charset="0"/>
              </a:rPr>
              <a:t>вставляется всего один </a:t>
            </a:r>
            <a:r>
              <a:rPr lang="fr-FR" sz="1200" b="0" dirty="0" smtClean="0">
                <a:latin typeface="+mj-lt"/>
                <a:ea typeface="Roboto" charset="0"/>
              </a:rPr>
              <a:t>JSON</a:t>
            </a:r>
            <a:r>
              <a:rPr lang="ru-RU" sz="1200" b="0" dirty="0" smtClean="0">
                <a:latin typeface="+mj-lt"/>
                <a:ea typeface="Roboto" charset="0"/>
              </a:rPr>
              <a:t> (в последней строке), содержащий сведения об имени функции и времени выполнения запроса.</a:t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b="0" dirty="0" smtClean="0">
                <a:latin typeface="+mj-lt"/>
                <a:ea typeface="Roboto" charset="0"/>
              </a:rPr>
              <a:t>Сложность функции заключается в том, что сведения, необходимые для ее работы, находятся в трех разных таблицах: </a:t>
            </a:r>
            <a:r>
              <a:rPr lang="en-GB" sz="1200" b="0" dirty="0" smtClean="0">
                <a:latin typeface="+mj-lt"/>
                <a:ea typeface="Roboto" charset="0"/>
              </a:rPr>
              <a:t>seats</a:t>
            </a:r>
            <a:r>
              <a:rPr lang="en-US" sz="1200" b="0" dirty="0" smtClean="0">
                <a:latin typeface="+mj-lt"/>
                <a:ea typeface="Roboto" charset="0"/>
              </a:rPr>
              <a:t>, </a:t>
            </a:r>
            <a:r>
              <a:rPr lang="en-US" sz="1200" b="0" dirty="0" err="1" smtClean="0">
                <a:latin typeface="+mj-lt"/>
                <a:ea typeface="Roboto" charset="0"/>
                <a:cs typeface="Times New Roman"/>
              </a:rPr>
              <a:t>ticket_flights</a:t>
            </a:r>
            <a:r>
              <a:rPr lang="en-US" sz="1200" b="0" dirty="0" smtClean="0">
                <a:latin typeface="+mj-lt"/>
                <a:ea typeface="Roboto" charset="0"/>
                <a:cs typeface="Times New Roman"/>
              </a:rPr>
              <a:t> </a:t>
            </a:r>
            <a:r>
              <a:rPr lang="ru-RU" sz="1200" b="0" dirty="0" smtClean="0">
                <a:latin typeface="+mj-lt"/>
                <a:ea typeface="Roboto" charset="0"/>
                <a:cs typeface="Times New Roman"/>
              </a:rPr>
              <a:t>и </a:t>
            </a:r>
            <a:r>
              <a:rPr lang="ru-RU" sz="1200" b="0" dirty="0" err="1" smtClean="0">
                <a:latin typeface="+mj-lt"/>
                <a:ea typeface="Roboto" charset="0"/>
              </a:rPr>
              <a:t>flights</a:t>
            </a:r>
            <a:r>
              <a:rPr lang="en-US" sz="1200" b="0" dirty="0" smtClean="0">
                <a:latin typeface="+mj-lt"/>
                <a:ea typeface="Roboto" charset="0"/>
              </a:rPr>
              <a:t>. </a:t>
            </a:r>
            <a:r>
              <a:rPr lang="ru-RU" sz="1200" b="0" dirty="0" smtClean="0">
                <a:latin typeface="+mj-lt"/>
                <a:ea typeface="Roboto" charset="0"/>
              </a:rPr>
              <a:t/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b="0" dirty="0" smtClean="0">
                <a:latin typeface="+mj-lt"/>
                <a:ea typeface="Roboto" charset="0"/>
              </a:rPr>
              <a:t>Функция написана в двух вариантах: обычном (работает и имеющимися таблицами базы данных) и оптимизированном. Во втором случае в базе данных создается дополнительная таблица </a:t>
            </a:r>
            <a:r>
              <a:rPr lang="en-GB" sz="1200" b="0" dirty="0" err="1" smtClean="0">
                <a:latin typeface="+mj-lt"/>
                <a:ea typeface="Roboto" charset="0"/>
              </a:rPr>
              <a:t>flights_load_factor</a:t>
            </a:r>
            <a:r>
              <a:rPr lang="ru-RU" sz="1200" b="0" dirty="0" smtClean="0">
                <a:latin typeface="+mj-lt"/>
                <a:ea typeface="Roboto" charset="0"/>
              </a:rPr>
              <a:t>, содержащая сведения о факторе загрузки, которая заполняется автоматически с помощью функции </a:t>
            </a:r>
            <a:r>
              <a:rPr lang="en-GB" sz="1200" b="0" dirty="0" smtClean="0">
                <a:latin typeface="+mj-lt"/>
                <a:ea typeface="Roboto" charset="0"/>
              </a:rPr>
              <a:t> </a:t>
            </a:r>
            <a:r>
              <a:rPr lang="en-GB" sz="1200" b="0" dirty="0" err="1" smtClean="0">
                <a:latin typeface="+mj-lt"/>
                <a:ea typeface="Roboto" charset="0"/>
              </a:rPr>
              <a:t>fill_table_flights_load_factor</a:t>
            </a:r>
            <a:r>
              <a:rPr lang="en-GB" sz="1200" b="0" dirty="0" smtClean="0">
                <a:latin typeface="+mj-lt"/>
                <a:ea typeface="Roboto" charset="0"/>
              </a:rPr>
              <a:t>()</a:t>
            </a:r>
            <a:r>
              <a:rPr lang="ru-RU" sz="1200" b="0" dirty="0" smtClean="0">
                <a:latin typeface="+mj-lt"/>
                <a:ea typeface="Roboto" charset="0"/>
              </a:rPr>
              <a:t> при запуске приложения. </a:t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b="0" dirty="0" smtClean="0">
                <a:latin typeface="+mj-lt"/>
                <a:ea typeface="Roboto" charset="0"/>
              </a:rPr>
              <a:t/>
            </a:r>
            <a:br>
              <a:rPr lang="ru-RU" sz="1200" b="0" dirty="0" smtClean="0">
                <a:latin typeface="+mj-lt"/>
                <a:ea typeface="Roboto" charset="0"/>
              </a:rPr>
            </a:br>
            <a:r>
              <a:rPr lang="ru-RU" sz="1200" dirty="0" smtClean="0">
                <a:latin typeface="+mj-lt"/>
                <a:ea typeface="Roboto" charset="0"/>
              </a:rPr>
              <a:t/>
            </a:r>
            <a:br>
              <a:rPr lang="ru-RU" sz="1200" dirty="0" smtClean="0">
                <a:latin typeface="+mj-lt"/>
                <a:ea typeface="Roboto" charset="0"/>
              </a:rPr>
            </a:br>
            <a:endParaRPr sz="1200" dirty="0">
              <a:latin typeface="+mj-lt"/>
              <a:ea typeface="Roboto" charset="0"/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1216074" y="2061831"/>
          <a:ext cx="6077584" cy="192786"/>
        </p:xfrm>
        <a:graphic>
          <a:graphicData uri="http://schemas.openxmlformats.org/drawingml/2006/table">
            <a:tbl>
              <a:tblPr/>
              <a:tblGrid>
                <a:gridCol w="970347"/>
                <a:gridCol w="970347"/>
                <a:gridCol w="970347"/>
                <a:gridCol w="970347"/>
                <a:gridCol w="970347"/>
                <a:gridCol w="1225849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latin typeface="Calibri"/>
                          <a:ea typeface="Calibri"/>
                          <a:cs typeface="Times New Roman"/>
                        </a:rPr>
                        <a:t>flight_id</a:t>
                      </a:r>
                      <a:endParaRPr lang="ru-RU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latin typeface="Calibri"/>
                          <a:ea typeface="Calibri"/>
                          <a:cs typeface="Times New Roman"/>
                        </a:rPr>
                        <a:t>aircraft_code</a:t>
                      </a:r>
                      <a:endParaRPr lang="ru-RU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latin typeface="Calibri"/>
                          <a:ea typeface="Calibri"/>
                          <a:cs typeface="Times New Roman"/>
                        </a:rPr>
                        <a:t>totally_seats</a:t>
                      </a:r>
                      <a:endParaRPr lang="ru-RU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latin typeface="Calibri"/>
                          <a:ea typeface="Calibri"/>
                          <a:cs typeface="Times New Roman"/>
                        </a:rPr>
                        <a:t>tickets_sold</a:t>
                      </a:r>
                      <a:endParaRPr lang="ru-RU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latin typeface="Calibri"/>
                          <a:ea typeface="Calibri"/>
                          <a:cs typeface="Times New Roman"/>
                        </a:rPr>
                        <a:t>passenger_lf</a:t>
                      </a:r>
                      <a:endParaRPr lang="ru-RU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Calibri"/>
                          <a:cs typeface="Times New Roman"/>
                        </a:rPr>
                        <a:t>metadata</a:t>
                      </a:r>
                      <a:endParaRPr lang="ru-RU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00550" y="433415"/>
            <a:ext cx="8520600" cy="4138585"/>
          </a:xfrm>
        </p:spPr>
        <p:txBody>
          <a:bodyPr>
            <a:normAutofit fontScale="92500" lnSpcReduction="20000"/>
          </a:bodyPr>
          <a:lstStyle/>
          <a:p>
            <a:pPr marL="0">
              <a:buNone/>
            </a:pPr>
            <a:r>
              <a:rPr lang="ru-RU" b="1" dirty="0" smtClean="0">
                <a:latin typeface="Arial" pitchFamily="34" charset="0"/>
                <a:cs typeface="Arial" pitchFamily="34" charset="0"/>
              </a:rPr>
              <a:t>Ссылки на функции в репозитории проекта:</a:t>
            </a:r>
          </a:p>
          <a:p>
            <a:pPr marL="0">
              <a:buNone/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passenger_load_factor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GB" dirty="0" smtClean="0">
                <a:latin typeface="Arial" pitchFamily="34" charset="0"/>
                <a:cs typeface="Arial" pitchFamily="34" charset="0"/>
                <a:hlinkClick r:id="rId2"/>
              </a:rPr>
              <a:t>https</a:t>
            </a:r>
            <a:r>
              <a:rPr lang="en-GB" dirty="0" smtClean="0">
                <a:latin typeface="Arial" pitchFamily="34" charset="0"/>
                <a:cs typeface="Arial" pitchFamily="34" charset="0"/>
                <a:hlinkClick r:id="rId2"/>
              </a:rPr>
              <a:t>://</a:t>
            </a:r>
            <a:r>
              <a:rPr lang="en-GB" dirty="0" smtClean="0">
                <a:latin typeface="Arial" pitchFamily="34" charset="0"/>
                <a:cs typeface="Arial" pitchFamily="34" charset="0"/>
                <a:hlinkClick r:id="rId2"/>
              </a:rPr>
              <a:t>github.com/SergeiAidinov/pg_diploma/blob/master/src/main/resources/db/changelog/functions/passenger_load_factor.sql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>
              <a:buNone/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passenger_load_factor_optimized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GB" dirty="0" smtClean="0">
                <a:latin typeface="Arial" pitchFamily="34" charset="0"/>
                <a:cs typeface="Arial" pitchFamily="34" charset="0"/>
                <a:hlinkClick r:id="rId3"/>
              </a:rPr>
              <a:t>https://</a:t>
            </a:r>
            <a:r>
              <a:rPr lang="en-GB" dirty="0" smtClean="0">
                <a:latin typeface="Arial" pitchFamily="34" charset="0"/>
                <a:cs typeface="Arial" pitchFamily="34" charset="0"/>
                <a:hlinkClick r:id="rId3"/>
              </a:rPr>
              <a:t>github.com/SergeiAidinov/pg_diploma/blob/master/src/main/resources/db/changelog/functions/passenger_load_factor_optimized.sql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>
              <a:buNone/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fill_table_flights_load_factor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GB" dirty="0" smtClean="0">
                <a:latin typeface="Arial" pitchFamily="34" charset="0"/>
                <a:cs typeface="Arial" pitchFamily="34" charset="0"/>
                <a:hlinkClick r:id="rId4"/>
              </a:rPr>
              <a:t>https://</a:t>
            </a:r>
            <a:r>
              <a:rPr lang="en-GB" dirty="0" smtClean="0">
                <a:latin typeface="Arial" pitchFamily="34" charset="0"/>
                <a:cs typeface="Arial" pitchFamily="34" charset="0"/>
                <a:hlinkClick r:id="rId4"/>
              </a:rPr>
              <a:t>github.com/SergeiAidinov/pg_diploma/blob/master/src/main/resources/db/changelog/functions/fill_table_flights_load_factor.sql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marL="0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Вызов функций с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параметрами загрузки в пределах от 0.6 до 0.7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включительно возвращает 17 753 строку.</a:t>
            </a:r>
          </a:p>
          <a:p>
            <a:pPr marL="0">
              <a:buNone/>
            </a:pPr>
            <a:r>
              <a:rPr lang="ru-RU" b="1" dirty="0" smtClean="0">
                <a:latin typeface="Arial" pitchFamily="34" charset="0"/>
                <a:cs typeface="Arial" pitchFamily="34" charset="0"/>
              </a:rPr>
              <a:t>Индексы</a:t>
            </a:r>
          </a:p>
          <a:p>
            <a:pPr marL="0"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Построение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индекса командой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create index if not exists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flight_id_idx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ON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bookings.ticket_flights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USING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btree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flight_id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b="1" dirty="0" smtClean="0">
                <a:latin typeface="Arial" pitchFamily="34" charset="0"/>
                <a:cs typeface="Arial" pitchFamily="34" charset="0"/>
              </a:rPr>
              <a:t>существенно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(с нескольких часов до нескольких секунд!!!) сокращает время работы функции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fill_table_flights_load_factor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(), однако примерно в два раза увеличивает время работы функции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passenger_load_factor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: (с 4,6 сек до 9,7 сек).</a:t>
            </a:r>
          </a:p>
          <a:p>
            <a:pPr marL="0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84693" y="416929"/>
            <a:ext cx="8520600" cy="4186784"/>
          </a:xfrm>
        </p:spPr>
        <p:txBody>
          <a:bodyPr>
            <a:normAutofit/>
          </a:bodyPr>
          <a:lstStyle/>
          <a:p>
            <a:pPr marL="0">
              <a:buNone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Поэтому этот индекс целесообразно строить перед обновлением таблицы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flights_load_factor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и затем удалять.</a:t>
            </a:r>
          </a:p>
          <a:p>
            <a:pPr marL="0">
              <a:buNone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Однако построение индекса для таблицы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flights_load_factor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командой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create index if not exists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flights_load_factor_idx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ON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flights_load_factor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USING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btree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load_factor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)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 сокращает работу оптимизированной функции примерно в восемь раз: с 45 мс до 5 мс.</a:t>
            </a:r>
          </a:p>
          <a:p>
            <a:pPr marL="0">
              <a:buNone/>
            </a:pPr>
            <a:endParaRPr lang="ru-RU" sz="1400" smtClean="0">
              <a:latin typeface="Arial" pitchFamily="34" charset="0"/>
              <a:cs typeface="Arial" pitchFamily="34" charset="0"/>
            </a:endParaRPr>
          </a:p>
          <a:p>
            <a:pPr marL="0">
              <a:buNone/>
            </a:pPr>
            <a:r>
              <a:rPr lang="ru-RU" sz="1400" smtClean="0">
                <a:latin typeface="Arial" pitchFamily="34" charset="0"/>
                <a:cs typeface="Arial" pitchFamily="34" charset="0"/>
              </a:rPr>
              <a:t> </a:t>
            </a:r>
            <a:endParaRPr lang="ru-RU" sz="14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2489</Words>
  <Application>Microsoft Office PowerPoint</Application>
  <PresentationFormat>Экран (16:9)</PresentationFormat>
  <Paragraphs>348</Paragraphs>
  <Slides>45</Slides>
  <Notes>43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45</vt:i4>
      </vt:variant>
    </vt:vector>
  </HeadingPairs>
  <TitlesOfParts>
    <vt:vector size="55" baseType="lpstr">
      <vt:lpstr>Arial</vt:lpstr>
      <vt:lpstr>Roboto</vt:lpstr>
      <vt:lpstr>Roboto Medium</vt:lpstr>
      <vt:lpstr>Times New Roman</vt:lpstr>
      <vt:lpstr>Calibri</vt:lpstr>
      <vt:lpstr>Avenir</vt:lpstr>
      <vt:lpstr>Courier New</vt:lpstr>
      <vt:lpstr>Светлая тема</vt:lpstr>
      <vt:lpstr>Светлая тема</vt:lpstr>
      <vt:lpstr>Светлая тема</vt:lpstr>
      <vt:lpstr>Слайд 1</vt:lpstr>
      <vt:lpstr>Меня хорошо видно &amp; слышно?</vt:lpstr>
      <vt:lpstr>Защита проекта Тема: Проектирование и реализация логики запросов для базы данных авиаперевозок на базе PostgreSQL и PL/pgSQL   </vt:lpstr>
      <vt:lpstr>План защиты</vt:lpstr>
      <vt:lpstr>Слайд 5</vt:lpstr>
      <vt:lpstr>Какие технологии использовались        </vt:lpstr>
      <vt:lpstr>Фактор загрузки самолета  Функция, вычисляющая фактор загрузки самолета (т.е. отношение количества проданных билетов к общему количеству мест в самолете) В качестве параметров функция принимает минимальный и максимальный факторы загрузки и возвращает список рейсов, где фактор загрузки находится в указанных пределах (включительно).  Функция возвращает следующую таблицу:    В колонку metadata вставляется всего один JSON (в последней строке), содержащий сведения об имени функции и времени выполнения запроса. Сложность функции заключается в том, что сведения, необходимые для ее работы, находятся в трех разных таблицах: seats, ticket_flights и flights.  Функция написана в двух вариантах: обычном (работает и имеющимися таблицами базы данных) и оптимизированном. Во втором случае в базе данных создается дополнительная таблица flights_load_factor, содержащая сведения о факторе загрузки, которая заполняется автоматически с помощью функции  fill_table_flights_load_factor() при запуске приложения.    </vt:lpstr>
      <vt:lpstr>Слайд 8</vt:lpstr>
      <vt:lpstr>Слайд 9</vt:lpstr>
      <vt:lpstr>Выводы </vt:lpstr>
      <vt:lpstr>Слайд 11</vt:lpstr>
      <vt:lpstr>Спасибо за внимание!</vt:lpstr>
      <vt:lpstr>Слайд 13</vt:lpstr>
      <vt:lpstr>Инструменты для работы с презентацией</vt:lpstr>
      <vt:lpstr>Слайд 15</vt:lpstr>
      <vt:lpstr>Слайд 16</vt:lpstr>
      <vt:lpstr>Слайд 17</vt:lpstr>
      <vt:lpstr>Слайд 18</vt:lpstr>
      <vt:lpstr>Шаблоны, которые вы можете использовать для рассказа о своем проекте</vt:lpstr>
      <vt:lpstr>Материал для моделирования </vt:lpstr>
      <vt:lpstr>Слайд 21</vt:lpstr>
      <vt:lpstr>Слайды с “кнопками” </vt:lpstr>
      <vt:lpstr>Слайд 23</vt:lpstr>
      <vt:lpstr>Заголовок: главная мысль слайда </vt:lpstr>
      <vt:lpstr>Главная мысль слайда</vt:lpstr>
      <vt:lpstr>Главная мысль слайда</vt:lpstr>
      <vt:lpstr>Слайд со списком </vt:lpstr>
      <vt:lpstr>Главная мысль  слайда  </vt:lpstr>
      <vt:lpstr>Слайд с 3 колонками</vt:lpstr>
      <vt:lpstr>Сравнение двух кейсов  </vt:lpstr>
      <vt:lpstr>Слайд 31</vt:lpstr>
      <vt:lpstr>Заголовок: главная мысль слайда </vt:lpstr>
      <vt:lpstr>Слайд 33</vt:lpstr>
      <vt:lpstr>Процесс через этапы </vt:lpstr>
      <vt:lpstr>Процесс через этапы </vt:lpstr>
      <vt:lpstr>Процесс через этапы </vt:lpstr>
      <vt:lpstr>Процесс через этапы </vt:lpstr>
      <vt:lpstr>Слайд 38</vt:lpstr>
      <vt:lpstr>Слайд с кодом 1</vt:lpstr>
      <vt:lpstr>Слайд с кодом 2</vt:lpstr>
      <vt:lpstr>Слайд с кодом 3</vt:lpstr>
      <vt:lpstr>Слайд с кодом и текстом </vt:lpstr>
      <vt:lpstr>Слайд с таблицей</vt:lpstr>
      <vt:lpstr>Слайд с таблицей</vt:lpstr>
      <vt:lpstr>Слайд 45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Sergei</dc:creator>
  <cp:lastModifiedBy>Sergei</cp:lastModifiedBy>
  <cp:revision>24</cp:revision>
  <dcterms:modified xsi:type="dcterms:W3CDTF">2025-08-27T19:00:05Z</dcterms:modified>
</cp:coreProperties>
</file>